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23"/>
  </p:notesMasterIdLst>
  <p:sldIdLst>
    <p:sldId id="256" r:id="rId2"/>
    <p:sldId id="282" r:id="rId3"/>
    <p:sldId id="313" r:id="rId4"/>
    <p:sldId id="287" r:id="rId5"/>
    <p:sldId id="315" r:id="rId6"/>
    <p:sldId id="316" r:id="rId7"/>
    <p:sldId id="337" r:id="rId8"/>
    <p:sldId id="338" r:id="rId9"/>
    <p:sldId id="339" r:id="rId10"/>
    <p:sldId id="289" r:id="rId11"/>
    <p:sldId id="317" r:id="rId12"/>
    <p:sldId id="318" r:id="rId13"/>
    <p:sldId id="319" r:id="rId14"/>
    <p:sldId id="320" r:id="rId15"/>
    <p:sldId id="340" r:id="rId16"/>
    <p:sldId id="341" r:id="rId17"/>
    <p:sldId id="347" r:id="rId18"/>
    <p:sldId id="343" r:id="rId19"/>
    <p:sldId id="344" r:id="rId20"/>
    <p:sldId id="345" r:id="rId21"/>
    <p:sldId id="311" r:id="rId2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521" userDrawn="1">
          <p15:clr>
            <a:srgbClr val="A4A3A4"/>
          </p15:clr>
        </p15:guide>
        <p15:guide id="3" pos="295" userDrawn="1">
          <p15:clr>
            <a:srgbClr val="A4A3A4"/>
          </p15:clr>
        </p15:guide>
        <p15:guide id="4" orient="horz" pos="2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C00"/>
    <a:srgbClr val="9EE6D0"/>
    <a:srgbClr val="4ED2A9"/>
    <a:srgbClr val="14A612"/>
    <a:srgbClr val="F7F9F1"/>
    <a:srgbClr val="F1F5E7"/>
    <a:srgbClr val="BFEFE0"/>
    <a:srgbClr val="D9D4BD"/>
    <a:srgbClr val="0578BE"/>
    <a:srgbClr val="265AA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12" autoAdjust="0"/>
    <p:restoredTop sz="94591" autoAdjust="0"/>
  </p:normalViewPr>
  <p:slideViewPr>
    <p:cSldViewPr>
      <p:cViewPr>
        <p:scale>
          <a:sx n="96" d="100"/>
          <a:sy n="96" d="100"/>
        </p:scale>
        <p:origin x="-2064" y="-540"/>
      </p:cViewPr>
      <p:guideLst>
        <p:guide orient="horz" pos="2160"/>
        <p:guide orient="horz" pos="255"/>
        <p:guide pos="521"/>
        <p:guide pos="2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49B33-B118-45E0-A7E0-1EE39DC5AFBB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7CF97-70A1-4E59-BA72-5F1036753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60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7CF97-70A1-4E59-BA72-5F103675379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8053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7CF97-70A1-4E59-BA72-5F103675379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2466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1965424-2ED8-4180-B28E-DC60A84942EC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C9E40-C873-47E9-A615-249F05FE15E2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FCD54-8D3B-43C7-A151-E9F9222950BE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3/19/2021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090BCE-1383-4B7D-AD69-F3062C428809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93477" y="6401533"/>
            <a:ext cx="360000" cy="360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FAAB0935-B33F-4CCB-8D9B-60C93660CC3E}" type="slidenum">
              <a:rPr lang="ru-RU" sz="160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pPr algn="ctr"/>
              <a:t>‹#›</a:t>
            </a:fld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F416CFA-1361-4A43-AF58-4BC6E289E19F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50FC-819B-4027-A3A8-5FE86267CF4A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385C8-1ED2-4AB3-992F-2C37E91F9BCF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C577805-FE95-42B7-A4D0-693558F29F82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B41D-9840-42DD-BD30-4288541B0B24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97DB1F-7DEB-43C3-A317-8C60FB0C4681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7DECDB1-D764-4387-8A4D-AA27D072C043}" type="datetime1">
              <a:rPr lang="ru-RU" smtClean="0"/>
              <a:pPr/>
              <a:t>19.03.2021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C91E057-1389-47C1-9A66-067BFBFCE6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3/19/2021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6498000"/>
            <a:ext cx="9144000" cy="360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6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2" r:id="rId22"/>
    <p:sldLayoutId id="2147483796" r:id="rId23"/>
    <p:sldLayoutId id="2147483807" r:id="rId24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934"/>
            <a:ext cx="9145016" cy="62514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2537374"/>
            <a:ext cx="9144000" cy="1520767"/>
          </a:xfrm>
          <a:prstGeom prst="rect">
            <a:avLst/>
          </a:prstGeom>
          <a:solidFill>
            <a:srgbClr val="6B718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4365104"/>
            <a:ext cx="7308304" cy="2016224"/>
          </a:xfrm>
          <a:prstGeom prst="rect">
            <a:avLst/>
          </a:prstGeom>
          <a:gradFill>
            <a:gsLst>
              <a:gs pos="48000">
                <a:schemeClr val="accent1">
                  <a:lumMod val="0"/>
                  <a:lumOff val="100000"/>
                </a:schemeClr>
              </a:gs>
              <a:gs pos="86000">
                <a:schemeClr val="bg1">
                  <a:alpha val="30000"/>
                </a:schemeClr>
              </a:gs>
              <a:gs pos="95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85720" y="2492896"/>
            <a:ext cx="7166600" cy="150760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spc="4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Подготовка документов для внесения в Единый государственный реестр недвижимости сведений о границах населенных пунктов и территориальных зон</a:t>
            </a:r>
            <a:endParaRPr lang="ru-RU" sz="2400" b="1" spc="4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Заголовок 5"/>
          <p:cNvSpPr txBox="1">
            <a:spLocks/>
          </p:cNvSpPr>
          <p:nvPr/>
        </p:nvSpPr>
        <p:spPr>
          <a:xfrm>
            <a:off x="356370" y="3654674"/>
            <a:ext cx="7125790" cy="4754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ru-RU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/>
            </a:r>
            <a:br>
              <a:rPr kumimoji="0" lang="ru-RU" u="none" strike="noStrike" kern="1200" cap="none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</a:br>
            <a:endParaRPr kumimoji="0" lang="ru-RU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044" y="5357826"/>
            <a:ext cx="47691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Начальник отдела инфраструктуры пространственных данных</a:t>
            </a:r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0">
              <a:spcAft>
                <a:spcPts val="0"/>
              </a:spcAft>
            </a:pPr>
            <a:r>
              <a:rPr lang="ru-RU" sz="1400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Кадастровая палата </a:t>
            </a:r>
            <a:r>
              <a:rPr lang="ru-RU" sz="14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по </a:t>
            </a:r>
            <a:r>
              <a:rPr lang="ru-RU" sz="1400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Калужской </a:t>
            </a:r>
            <a:r>
              <a:rPr lang="ru-RU" sz="1400" dirty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области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4284122"/>
            <a:ext cx="35699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dirty="0" smtClean="0">
              <a:solidFill>
                <a:srgbClr val="0070C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Aft>
                <a:spcPts val="600"/>
              </a:spcAft>
            </a:pPr>
            <a:endParaRPr lang="ru-RU" dirty="0" smtClean="0">
              <a:solidFill>
                <a:srgbClr val="0070C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dirty="0" smtClean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Козлова Юлия Викторовна</a:t>
            </a:r>
            <a:endParaRPr lang="ru-RU" dirty="0">
              <a:solidFill>
                <a:srgbClr val="0070C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4139952" cy="1191826"/>
          </a:xfrm>
          <a:prstGeom prst="rect">
            <a:avLst/>
          </a:prstGeom>
          <a:gradFill>
            <a:gsLst>
              <a:gs pos="32000">
                <a:schemeClr val="accent1">
                  <a:lumMod val="0"/>
                  <a:lumOff val="100000"/>
                </a:schemeClr>
              </a:gs>
              <a:gs pos="65000">
                <a:schemeClr val="bg1">
                  <a:alpha val="30000"/>
                </a:schemeClr>
              </a:gs>
              <a:gs pos="9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313" y="311811"/>
            <a:ext cx="2087463" cy="54246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852894" y="6522354"/>
            <a:ext cx="14590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spc="100" dirty="0" smtClean="0">
                <a:solidFill>
                  <a:schemeClr val="bg1"/>
                </a:solidFill>
                <a:latin typeface="+mj-lt"/>
                <a:ea typeface="Segoe UI" pitchFamily="34" charset="0"/>
                <a:cs typeface="Segoe UI Semibold" panose="020B0702040204020203" pitchFamily="34" charset="0"/>
              </a:rPr>
              <a:t>Калуга, </a:t>
            </a:r>
            <a:r>
              <a:rPr lang="ru-RU" sz="1400" spc="100" dirty="0" smtClean="0">
                <a:solidFill>
                  <a:schemeClr val="bg1"/>
                </a:solidFill>
                <a:latin typeface="+mj-lt"/>
                <a:ea typeface="Segoe UI" pitchFamily="34" charset="0"/>
                <a:cs typeface="Segoe UI Semibold" panose="020B0702040204020203" pitchFamily="34" charset="0"/>
              </a:rPr>
              <a:t>2021</a:t>
            </a:r>
            <a:endParaRPr lang="ru-RU" sz="1400" spc="100" dirty="0">
              <a:solidFill>
                <a:schemeClr val="bg1"/>
              </a:solidFill>
              <a:latin typeface="+mj-lt"/>
              <a:ea typeface="Segoe UI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7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714612" y="142852"/>
            <a:ext cx="2928958" cy="43084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   </a:t>
            </a:r>
            <a:r>
              <a:rPr lang="en-US" sz="20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Zip </a:t>
            </a:r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архив </a:t>
            </a:r>
            <a:endParaRPr lang="ru-RU" sz="20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 rot="10800000" flipV="1">
            <a:off x="2285984" y="714356"/>
            <a:ext cx="1714512" cy="35719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4071934" y="71435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0" name="Прямая со стрелкой 69"/>
          <p:cNvCxnSpPr>
            <a:stCxn id="67" idx="3"/>
          </p:cNvCxnSpPr>
          <p:nvPr/>
        </p:nvCxnSpPr>
        <p:spPr>
          <a:xfrm>
            <a:off x="4117653" y="737216"/>
            <a:ext cx="1597355" cy="40576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Скругленный прямоугольник 71"/>
          <p:cNvSpPr/>
          <p:nvPr/>
        </p:nvSpPr>
        <p:spPr>
          <a:xfrm>
            <a:off x="785786" y="1142984"/>
            <a:ext cx="1500198" cy="4286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5786446" y="1142984"/>
            <a:ext cx="2286016" cy="4286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642911" y="1142984"/>
            <a:ext cx="1714512" cy="46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0070C0"/>
              </a:buClr>
            </a:pPr>
            <a:r>
              <a:rPr lang="ru-RU" dirty="0" smtClean="0"/>
              <a:t>Населенный пункт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5715008" y="1142984"/>
            <a:ext cx="2357454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0070C0"/>
              </a:buClr>
            </a:pPr>
            <a:r>
              <a:rPr lang="ru-RU" dirty="0" smtClean="0"/>
              <a:t>Территориальные зоны</a:t>
            </a:r>
          </a:p>
        </p:txBody>
      </p:sp>
      <p:sp>
        <p:nvSpPr>
          <p:cNvPr id="90" name="Прямоугольник с одним скругленным углом 89"/>
          <p:cNvSpPr/>
          <p:nvPr/>
        </p:nvSpPr>
        <p:spPr>
          <a:xfrm>
            <a:off x="428596" y="1785926"/>
            <a:ext cx="3714776" cy="85725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Corbel"/>
              </a:rPr>
              <a:t>в отношении границ населенных пунктов - XML-схему, используемую для формирования XML-документов границ населенного пункта (BoundToGKN_v03).</a:t>
            </a:r>
            <a:endParaRPr lang="ru-RU" sz="1400" dirty="0"/>
          </a:p>
        </p:txBody>
      </p:sp>
      <p:sp>
        <p:nvSpPr>
          <p:cNvPr id="92" name="Прямоугольник с одним скругленным углом 91"/>
          <p:cNvSpPr/>
          <p:nvPr/>
        </p:nvSpPr>
        <p:spPr>
          <a:xfrm>
            <a:off x="4500562" y="1785926"/>
            <a:ext cx="4143404" cy="857256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Corbel"/>
              </a:rPr>
              <a:t>в отношении территориальных зон - XML-схему, используемую для формирования XML-документов, об установлении или изменении территориальных зон (ZoneToGKN_v05).</a:t>
            </a:r>
            <a:endParaRPr lang="ru-RU" sz="1400" dirty="0"/>
          </a:p>
        </p:txBody>
      </p:sp>
      <p:sp>
        <p:nvSpPr>
          <p:cNvPr id="93" name="Прямоугольник с одним скругленным углом 92"/>
          <p:cNvSpPr/>
          <p:nvPr/>
        </p:nvSpPr>
        <p:spPr>
          <a:xfrm>
            <a:off x="428596" y="2857496"/>
            <a:ext cx="3714776" cy="1357322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8633" t="27633" r="82160" b="63198"/>
          <a:stretch>
            <a:fillRect/>
          </a:stretch>
        </p:blipFill>
        <p:spPr bwMode="auto">
          <a:xfrm>
            <a:off x="500034" y="2928934"/>
            <a:ext cx="350046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8566" t="27638" r="82450" b="63267"/>
          <a:stretch>
            <a:fillRect/>
          </a:stretch>
        </p:blipFill>
        <p:spPr bwMode="auto">
          <a:xfrm>
            <a:off x="4572000" y="2857496"/>
            <a:ext cx="3929090" cy="1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Прямоугольник с одним скругленным углом 93"/>
          <p:cNvSpPr/>
          <p:nvPr/>
        </p:nvSpPr>
        <p:spPr>
          <a:xfrm>
            <a:off x="4500562" y="2857496"/>
            <a:ext cx="4143404" cy="1357322"/>
          </a:xfrm>
          <a:prstGeom prst="round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41144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714612" y="142852"/>
            <a:ext cx="2928958" cy="430844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Населенный пункт</a:t>
            </a:r>
            <a:endParaRPr lang="ru-RU" sz="20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000232" y="857232"/>
            <a:ext cx="4572032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2071670" y="857232"/>
            <a:ext cx="4357718" cy="46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0070C0"/>
              </a:buClr>
            </a:pPr>
            <a:r>
              <a:rPr lang="ru-RU" dirty="0" smtClean="0"/>
              <a:t>Статья 32 N 218-ФЗ "О государственной регистрации недвижимости"</a:t>
            </a:r>
          </a:p>
        </p:txBody>
      </p:sp>
      <p:sp>
        <p:nvSpPr>
          <p:cNvPr id="90" name="Прямоугольник с одним скругленным углом 89"/>
          <p:cNvSpPr/>
          <p:nvPr/>
        </p:nvSpPr>
        <p:spPr>
          <a:xfrm>
            <a:off x="428596" y="1785926"/>
            <a:ext cx="7786742" cy="857256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3" name="Прямоугольник с одним скругленным углом 92"/>
          <p:cNvSpPr/>
          <p:nvPr/>
        </p:nvSpPr>
        <p:spPr>
          <a:xfrm>
            <a:off x="428596" y="2857496"/>
            <a:ext cx="7786742" cy="1357322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0034" y="1928802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Решение об установлении или изменении границ населенного пункта PDF документ ;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3000372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Описание местоположения границ населенного пункта в соответствии с  Приказом Минэкономразвития России от 23.11.2018 N 650. PDF документ</a:t>
            </a:r>
            <a:endParaRPr lang="ru-RU" dirty="0"/>
          </a:p>
        </p:txBody>
      </p:sp>
      <p:cxnSp>
        <p:nvCxnSpPr>
          <p:cNvPr id="22" name="Прямая соединительная линия 21"/>
          <p:cNvCxnSpPr>
            <a:stCxn id="72" idx="1"/>
          </p:cNvCxnSpPr>
          <p:nvPr/>
        </p:nvCxnSpPr>
        <p:spPr>
          <a:xfrm rot="10800000" flipV="1">
            <a:off x="142844" y="1178702"/>
            <a:ext cx="1857388" cy="35719"/>
          </a:xfrm>
          <a:prstGeom prst="line">
            <a:avLst/>
          </a:prstGeom>
          <a:ln w="38100">
            <a:solidFill>
              <a:srgbClr val="FF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-1035883" y="2393149"/>
            <a:ext cx="2357454" cy="1588"/>
          </a:xfrm>
          <a:prstGeom prst="line">
            <a:avLst/>
          </a:prstGeom>
          <a:ln w="38100">
            <a:solidFill>
              <a:srgbClr val="FF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42844" y="2357430"/>
            <a:ext cx="285752" cy="1588"/>
          </a:xfrm>
          <a:prstGeom prst="straightConnector1">
            <a:avLst/>
          </a:prstGeom>
          <a:ln w="38100">
            <a:solidFill>
              <a:srgbClr val="FF3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42844" y="3571876"/>
            <a:ext cx="285752" cy="1588"/>
          </a:xfrm>
          <a:prstGeom prst="straightConnector1">
            <a:avLst/>
          </a:prstGeom>
          <a:ln w="38100">
            <a:solidFill>
              <a:srgbClr val="FF3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44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428860" y="142852"/>
            <a:ext cx="3857652" cy="430844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Территориальная зона</a:t>
            </a:r>
            <a:endParaRPr lang="ru-RU" sz="20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000232" y="857232"/>
            <a:ext cx="4572032" cy="64294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2071670" y="857232"/>
            <a:ext cx="4357718" cy="46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0070C0"/>
              </a:buClr>
            </a:pPr>
            <a:r>
              <a:rPr lang="ru-RU" dirty="0" smtClean="0"/>
              <a:t>Статья 32 N 218-ФЗ "О государственной регистрации недвижимости"</a:t>
            </a:r>
          </a:p>
        </p:txBody>
      </p:sp>
      <p:sp>
        <p:nvSpPr>
          <p:cNvPr id="90" name="Прямоугольник с одним скругленным углом 89"/>
          <p:cNvSpPr/>
          <p:nvPr/>
        </p:nvSpPr>
        <p:spPr>
          <a:xfrm>
            <a:off x="428596" y="1785926"/>
            <a:ext cx="7786742" cy="1857388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3" name="Прямоугольник с одним скругленным углом 92"/>
          <p:cNvSpPr/>
          <p:nvPr/>
        </p:nvSpPr>
        <p:spPr>
          <a:xfrm>
            <a:off x="428596" y="4000504"/>
            <a:ext cx="7715304" cy="1357322"/>
          </a:xfrm>
          <a:prstGeom prst="round1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0034" y="1928802"/>
            <a:ext cx="75724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об утверждении правил землепользования и застройки либо о внесении изменений в правила землепользования и застройки, если такими изменениями предусмотрено установление или изменение градостроительного регламента, установление или изменение границ территориальных зон PDF документ;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4293033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Описание местоположения границ населенного пункта в соответствии с  Приказом Минэкономразвития России от 23.11.2018 N 650. PDF документ</a:t>
            </a:r>
            <a:endParaRPr lang="ru-RU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142844" y="1178701"/>
            <a:ext cx="1857388" cy="35719"/>
          </a:xfrm>
          <a:prstGeom prst="line">
            <a:avLst/>
          </a:prstGeom>
          <a:ln w="38100">
            <a:solidFill>
              <a:srgbClr val="FF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-1606593" y="2964653"/>
            <a:ext cx="3499668" cy="794"/>
          </a:xfrm>
          <a:prstGeom prst="line">
            <a:avLst/>
          </a:prstGeom>
          <a:ln w="38100">
            <a:solidFill>
              <a:srgbClr val="FF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42844" y="2357430"/>
            <a:ext cx="285752" cy="1588"/>
          </a:xfrm>
          <a:prstGeom prst="straightConnector1">
            <a:avLst/>
          </a:prstGeom>
          <a:ln w="38100">
            <a:solidFill>
              <a:srgbClr val="FF3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142844" y="4714884"/>
            <a:ext cx="285752" cy="1588"/>
          </a:xfrm>
          <a:prstGeom prst="straightConnector1">
            <a:avLst/>
          </a:prstGeom>
          <a:ln w="38100">
            <a:solidFill>
              <a:srgbClr val="FF3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44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143108" y="142852"/>
            <a:ext cx="4071966" cy="714380"/>
          </a:xfrm>
          <a:prstGeom prst="rect">
            <a:avLst/>
          </a:prstGeom>
          <a:solidFill>
            <a:srgbClr val="F7F9F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/>
              <a:t>Описание местоположения границ населенного пункта  </a:t>
            </a:r>
            <a:endParaRPr lang="ru-RU" sz="20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000232" y="1214422"/>
            <a:ext cx="4572032" cy="7143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2071670" y="1357298"/>
            <a:ext cx="435771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0070C0"/>
              </a:buClr>
            </a:pPr>
            <a:r>
              <a:rPr lang="ru-RU" dirty="0" smtClean="0"/>
              <a:t>Приказ Минэкономразвития России от 23.11.2018 N 650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2"/>
          <a:srcRect l="11056" t="24735" r="72893" b="40000"/>
          <a:stretch>
            <a:fillRect/>
          </a:stretch>
        </p:blipFill>
        <p:spPr bwMode="auto">
          <a:xfrm>
            <a:off x="142844" y="3143248"/>
            <a:ext cx="4438650" cy="2743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/>
          <a:srcRect l="10939" t="58801" r="72872" b="10616"/>
          <a:stretch>
            <a:fillRect/>
          </a:stretch>
        </p:blipFill>
        <p:spPr bwMode="auto">
          <a:xfrm>
            <a:off x="4643438" y="3357562"/>
            <a:ext cx="4171950" cy="221107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1428728" y="2357430"/>
            <a:ext cx="714380" cy="428628"/>
          </a:xfrm>
          <a:prstGeom prst="line">
            <a:avLst/>
          </a:prstGeom>
          <a:ln w="57150">
            <a:solidFill>
              <a:srgbClr val="14A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 flipH="1" flipV="1">
            <a:off x="1821637" y="2393149"/>
            <a:ext cx="714380" cy="357190"/>
          </a:xfrm>
          <a:prstGeom prst="line">
            <a:avLst/>
          </a:prstGeom>
          <a:ln w="57150">
            <a:solidFill>
              <a:srgbClr val="14A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6200000" flipH="1">
            <a:off x="6215074" y="2357430"/>
            <a:ext cx="857256" cy="7143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6215074" y="2357430"/>
            <a:ext cx="857256" cy="7143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44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143108" y="142852"/>
            <a:ext cx="4071966" cy="714380"/>
          </a:xfrm>
          <a:prstGeom prst="rect">
            <a:avLst/>
          </a:prstGeom>
          <a:solidFill>
            <a:srgbClr val="F7F9F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/>
              <a:t>Описание местоположения границ территориальной зоны</a:t>
            </a:r>
            <a:endParaRPr lang="ru-RU" sz="2000" b="1" dirty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000232" y="1214422"/>
            <a:ext cx="4572032" cy="7143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2071670" y="1357298"/>
            <a:ext cx="435771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buClr>
                <a:srgbClr val="0070C0"/>
              </a:buClr>
            </a:pPr>
            <a:r>
              <a:rPr lang="ru-RU" dirty="0" smtClean="0"/>
              <a:t>Приказ Минэкономразвития России от 23.11.2018 N 650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2"/>
          <a:srcRect l="11056" t="24735" r="72893" b="40000"/>
          <a:stretch>
            <a:fillRect/>
          </a:stretch>
        </p:blipFill>
        <p:spPr bwMode="auto">
          <a:xfrm>
            <a:off x="4357686" y="3214686"/>
            <a:ext cx="4438650" cy="27432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/>
          <a:srcRect l="10939" t="58801" r="72872" b="10616"/>
          <a:stretch>
            <a:fillRect/>
          </a:stretch>
        </p:blipFill>
        <p:spPr bwMode="auto">
          <a:xfrm>
            <a:off x="142844" y="3500438"/>
            <a:ext cx="4171950" cy="221107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1428728" y="2357430"/>
            <a:ext cx="714380" cy="428628"/>
          </a:xfrm>
          <a:prstGeom prst="line">
            <a:avLst/>
          </a:prstGeom>
          <a:ln w="57150">
            <a:solidFill>
              <a:srgbClr val="14A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 flipH="1" flipV="1">
            <a:off x="1821637" y="2393149"/>
            <a:ext cx="714380" cy="357190"/>
          </a:xfrm>
          <a:prstGeom prst="line">
            <a:avLst/>
          </a:prstGeom>
          <a:ln w="57150">
            <a:solidFill>
              <a:srgbClr val="14A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6200000" flipH="1">
            <a:off x="6215074" y="2357430"/>
            <a:ext cx="857256" cy="7143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6215074" y="2357430"/>
            <a:ext cx="857256" cy="7143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44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465" t="7167" r="59549" b="12586"/>
          <a:stretch>
            <a:fillRect/>
          </a:stretch>
        </p:blipFill>
        <p:spPr bwMode="auto">
          <a:xfrm>
            <a:off x="428595" y="428604"/>
            <a:ext cx="8248341" cy="564360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429256" y="2214554"/>
            <a:ext cx="3357586" cy="1000132"/>
          </a:xfrm>
          <a:prstGeom prst="rect">
            <a:avLst/>
          </a:prstGeom>
          <a:noFill/>
          <a:ln w="38100">
            <a:solidFill>
              <a:srgbClr val="FF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6215074" y="2357430"/>
            <a:ext cx="857256" cy="7143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6215074" y="2357430"/>
            <a:ext cx="857256" cy="7143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8710" r="63021" b="32647"/>
          <a:stretch>
            <a:fillRect/>
          </a:stretch>
        </p:blipFill>
        <p:spPr bwMode="auto">
          <a:xfrm>
            <a:off x="500034" y="500042"/>
            <a:ext cx="8008500" cy="3571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71472" y="3429000"/>
            <a:ext cx="2643206" cy="9286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72198" y="1500174"/>
            <a:ext cx="1143008" cy="928694"/>
          </a:xfrm>
          <a:prstGeom prst="rect">
            <a:avLst/>
          </a:prstGeom>
          <a:noFill/>
          <a:ln w="38100">
            <a:solidFill>
              <a:srgbClr val="FF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Рисунок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776" t="19876" r="10210" b="10767"/>
          <a:stretch>
            <a:fillRect/>
          </a:stretch>
        </p:blipFill>
        <p:spPr bwMode="auto">
          <a:xfrm>
            <a:off x="457200" y="895149"/>
            <a:ext cx="8229600" cy="469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1071538" y="357166"/>
            <a:ext cx="6786610" cy="564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1357290" y="357166"/>
            <a:ext cx="6143668" cy="5643602"/>
          </a:xfrm>
          <a:prstGeom prst="line">
            <a:avLst/>
          </a:prstGeom>
          <a:ln w="76200">
            <a:solidFill>
              <a:srgbClr val="FF3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 l="19399" t="16000" r="62890" b="23429"/>
          <a:stretch>
            <a:fillRect/>
          </a:stretch>
        </p:blipFill>
        <p:spPr bwMode="auto">
          <a:xfrm>
            <a:off x="1724007" y="571500"/>
            <a:ext cx="5495962" cy="52863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 rot="16200000" flipH="1">
            <a:off x="607191" y="1535893"/>
            <a:ext cx="2009788" cy="1081094"/>
          </a:xfrm>
          <a:prstGeom prst="line">
            <a:avLst/>
          </a:prstGeom>
          <a:ln w="57150">
            <a:solidFill>
              <a:srgbClr val="14A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 flipH="1" flipV="1">
            <a:off x="1607323" y="1688293"/>
            <a:ext cx="1938350" cy="847732"/>
          </a:xfrm>
          <a:prstGeom prst="line">
            <a:avLst/>
          </a:prstGeom>
          <a:ln w="57150">
            <a:solidFill>
              <a:srgbClr val="14A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5590" t="23644" r="74445" b="38664"/>
          <a:stretch>
            <a:fillRect/>
          </a:stretch>
        </p:blipFill>
        <p:spPr bwMode="auto">
          <a:xfrm>
            <a:off x="1214414" y="500042"/>
            <a:ext cx="6215106" cy="578647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8313" y="1879090"/>
            <a:ext cx="8260717" cy="33358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79090"/>
            <a:ext cx="7056784" cy="3854166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Подача документов на внесение (изменение) сведений о границах населенных пунктов и территориальных зон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Причины отказа по документам, направляемым органами местного самоуправления в орган регистрации прав 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основные/типичные ошибки, допускаемые кадастровыми инженерами при подготовке xml-фалов содержащих сведения  о границах населенных пунктов и территориальных зон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основные/типичные ошибки, допускаемые кадастровыми инженерами при подготовке Плана границ объекта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ru-RU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372200" y="6093296"/>
            <a:ext cx="2628956" cy="365125"/>
          </a:xfrm>
        </p:spPr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</a:rPr>
              <a:t>                        4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488" y="857250"/>
            <a:ext cx="3286148" cy="442913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solidFill>
                  <a:srgbClr val="5B9BD5">
                    <a:lumMod val="75000"/>
                  </a:srgb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ПЛАН ВЕБИНАРА</a:t>
            </a:r>
            <a:endParaRPr lang="ru-RU" sz="2000" b="1" dirty="0">
              <a:solidFill>
                <a:srgbClr val="5B9BD5">
                  <a:lumMod val="75000"/>
                </a:srgb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12529" b="28415"/>
          <a:stretch/>
        </p:blipFill>
        <p:spPr>
          <a:xfrm>
            <a:off x="694956" y="1945604"/>
            <a:ext cx="420660" cy="252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t="12529" b="28415"/>
          <a:stretch/>
        </p:blipFill>
        <p:spPr>
          <a:xfrm>
            <a:off x="642910" y="2714620"/>
            <a:ext cx="420660" cy="2520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12529" b="28415"/>
          <a:stretch/>
        </p:blipFill>
        <p:spPr>
          <a:xfrm>
            <a:off x="694956" y="3687571"/>
            <a:ext cx="420660" cy="2520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12529" b="28415"/>
          <a:stretch/>
        </p:blipFill>
        <p:spPr>
          <a:xfrm>
            <a:off x="694956" y="4437112"/>
            <a:ext cx="420660" cy="2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3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1E057-1389-47C1-9A66-067BFBFCE669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 l="15595" t="44589" r="73633" b="23268"/>
          <a:stretch>
            <a:fillRect/>
          </a:stretch>
        </p:blipFill>
        <p:spPr bwMode="auto">
          <a:xfrm>
            <a:off x="1000100" y="428604"/>
            <a:ext cx="7215238" cy="55007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azan-geo.ru/images/geodezicheskie-izyskaiya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15" r="5651"/>
          <a:stretch/>
        </p:blipFill>
        <p:spPr bwMode="auto">
          <a:xfrm>
            <a:off x="-508" y="-9000"/>
            <a:ext cx="9144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636838"/>
            <a:ext cx="4248150" cy="18002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ts val="5400"/>
              </a:lnSpc>
            </a:pPr>
            <a:r>
              <a:rPr lang="ru-RU" sz="4800" dirty="0" smtClean="0">
                <a:solidFill>
                  <a:srgbClr val="0578B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Спасибо</a:t>
            </a:r>
            <a:br>
              <a:rPr lang="ru-RU" sz="4800" dirty="0" smtClean="0">
                <a:solidFill>
                  <a:srgbClr val="0578B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800" dirty="0" smtClean="0">
                <a:solidFill>
                  <a:srgbClr val="0578B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 </a:t>
            </a:r>
            <a:r>
              <a:rPr lang="ru-RU" sz="4800" dirty="0">
                <a:solidFill>
                  <a:srgbClr val="0578BE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132522"/>
            <a:ext cx="9144000" cy="546847"/>
          </a:xfrm>
          <a:prstGeom prst="rect">
            <a:avLst/>
          </a:prstGeom>
          <a:solidFill>
            <a:srgbClr val="343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700943" y="6132383"/>
            <a:ext cx="3090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webinar.kadastr.ru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/</a:t>
            </a:r>
            <a:endParaRPr lang="ru-RU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2060" y="6236668"/>
            <a:ext cx="3770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БОЛЬШЕ ЛЕКЦИЙ И ВЕБИНАРОВ НА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04664"/>
            <a:ext cx="2780494" cy="72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845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20396" y="2964520"/>
            <a:ext cx="8323604" cy="61756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/>
            <a:r>
              <a:rPr lang="ru-RU" sz="1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№218-ФЗ 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«О государственной регистрации недвижимости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pPr marL="360000"/>
            <a:r>
              <a:rPr lang="ru-RU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 </a:t>
            </a:r>
            <a:r>
              <a:rPr lang="ru-RU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 июля 2015 </a:t>
            </a:r>
          </a:p>
        </p:txBody>
      </p:sp>
      <p:pic>
        <p:nvPicPr>
          <p:cNvPr id="14" name="Picture 6" descr="https://fs02.androidpit.info/a/bd/fb/fbreader-bdfb2a-w1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439" y="2847851"/>
            <a:ext cx="786185" cy="7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74458" y="306089"/>
            <a:ext cx="8198070" cy="694020"/>
          </a:xfrm>
          <a:prstGeom prst="rect">
            <a:avLst/>
          </a:prstGeom>
          <a:solidFill>
            <a:srgbClr val="F1F5E7"/>
          </a:solidFill>
        </p:spPr>
        <p:txBody>
          <a:bodyPr>
            <a:noAutofit/>
          </a:bodyPr>
          <a:lstStyle/>
          <a:p>
            <a:r>
              <a:rPr lang="ru-RU" sz="2000" dirty="0" smtClean="0"/>
              <a:t>Подача документов на внесение (изменение) сведений о границах населенных пунктов и территориальных зон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1431" y="1124744"/>
            <a:ext cx="4457759" cy="10898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1071547"/>
            <a:ext cx="45005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ГОСУДАРСТВЕННЫЙ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КАДАСТРОВЫЙ УЧЕТ населенных пунктов и территориальных зон </a:t>
            </a:r>
            <a:r>
              <a:rPr lang="ru-RU" dirty="0" err="1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регламеинтируется</a:t>
            </a:r>
            <a:endParaRPr lang="ru-RU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Стрелка вправо 13"/>
          <p:cNvSpPr/>
          <p:nvPr/>
        </p:nvSpPr>
        <p:spPr>
          <a:xfrm rot="16200000" flipH="1" flipV="1">
            <a:off x="1749487" y="2345432"/>
            <a:ext cx="638142" cy="501024"/>
          </a:xfrm>
          <a:prstGeom prst="strip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57224" y="4071942"/>
            <a:ext cx="8286776" cy="221457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/>
            <a:r>
              <a:rPr lang="ru-RU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Постановление Правительства РФ от 31.12.2015 N 1532 "Об утверждении Правил предоставления документов, направляемых или предоставляемых в соответствии с частями 1, 3 - 13, 15, 15(1), 15.2 статьи 32 Федерального закона "О государственной регистрации недвижимости" в федеральный орган исполнительной власти (его территориальные органы), уполномоченный Правительством Российской Федерации на осуществление государственного кадастрового учета, государственной регистрации прав, ведение Единого государственного реестра недвижимости и предоставление сведений, содержащихся в Едином государственном реестре недвижимости"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6" descr="https://fs02.androidpit.info/a/bd/fb/fbreader-bdfb2a-w1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3995"/>
            <a:ext cx="786185" cy="7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6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0396" y="714356"/>
            <a:ext cx="8323604" cy="46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/>
            <a:r>
              <a:rPr lang="ru-RU" sz="1600" dirty="0" smtClean="0">
                <a:latin typeface=""/>
              </a:rPr>
              <a:t>ПРИКАЗ от 30 апреля 2014 г. N П/203</a:t>
            </a:r>
            <a:endParaRPr lang="ru-RU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6" descr="https://fs02.androidpit.info/a/bd/fb/fbreader-bdfb2a-w1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786185" cy="7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357158" y="1571612"/>
            <a:ext cx="8072494" cy="42148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    Электронные образы бумажных документов оформляются в виде файлов в формате .PDF, подписанных усиленной квалифицированной электронной подписью лиц, которые в соответствии с нормативными правовыми актами Российской Федерации уполномочены заверять копии таких документов в форме документов на бумажном носителе.</a:t>
            </a:r>
          </a:p>
          <a:p>
            <a:pPr algn="just"/>
            <a:r>
              <a:rPr lang="ru-RU" dirty="0" smtClean="0"/>
              <a:t>            Электронный образ документа должен обеспечить визуальную идентичность его бумажному оригиналу в масштабе 1:1. Качество представленных электронных образов документов должно позволять в полном объеме прочитать текст документа и распознать его реквизиты. Если бумажный документ состоит из двух или более листов, электронный образ такого бумажного документа формируется в виде одного файла. Для сканирования документов необходимо использовать режим сканирования документа "оттенки серого" с разрешением 200 </a:t>
            </a:r>
            <a:r>
              <a:rPr lang="ru-RU" dirty="0" err="1" smtClean="0"/>
              <a:t>dpi</a:t>
            </a:r>
            <a:r>
              <a:rPr lang="ru-RU" dirty="0" smtClean="0"/>
              <a:t>.</a:t>
            </a:r>
          </a:p>
          <a:p>
            <a:pPr algn="just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22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0396" y="714356"/>
            <a:ext cx="8323604" cy="46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/>
            <a:r>
              <a:rPr lang="ru-RU" sz="16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Постановление Правительства РФ от 31.12.2015 N 1532</a:t>
            </a:r>
            <a:endParaRPr lang="ru-RU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6" descr="https://fs02.androidpit.info/a/bd/fb/fbreader-bdfb2a-w1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786185" cy="7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00034" y="1785926"/>
            <a:ext cx="80010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dirty="0" smtClean="0"/>
              <a:t>     Документы, предоставляемые в орган регистрации прав в электронном виде, должны быть защищены от доступа лиц, не участвующих в их подготовке, обработке и получении, а также заверены усиленной квалифицированной электронной подписью подготовившего и направившего их </a:t>
            </a:r>
            <a:r>
              <a:rPr lang="ru-RU" sz="2000" b="1" u="sng" dirty="0" smtClean="0"/>
              <a:t>органа</a:t>
            </a:r>
            <a:r>
              <a:rPr lang="ru-RU" dirty="0" smtClean="0"/>
              <a:t>. Пакет документов состоит из заявления подписанного усиленной квалифицированной электронной подписью направившего их органа и </a:t>
            </a:r>
            <a:r>
              <a:rPr lang="en-US" dirty="0" smtClean="0"/>
              <a:t>ZIP </a:t>
            </a:r>
            <a:r>
              <a:rPr lang="ru-RU" dirty="0" smtClean="0"/>
              <a:t>архива подписанного усиленной квалифицированной электронной подписью направившего их органа. </a:t>
            </a:r>
          </a:p>
          <a:p>
            <a:pPr lvl="0" algn="just">
              <a:defRPr/>
            </a:pPr>
            <a:endParaRPr lang="ru-RU" dirty="0" smtClean="0"/>
          </a:p>
          <a:p>
            <a:pPr lvl="0" algn="just">
              <a:defRPr/>
            </a:pPr>
            <a:endParaRPr lang="ru-RU" dirty="0" smtClean="0"/>
          </a:p>
          <a:p>
            <a:pPr algn="just">
              <a:defRPr/>
            </a:pP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 l="67960" t="25469" r="16312" b="65497"/>
          <a:stretch>
            <a:fillRect/>
          </a:stretch>
        </p:blipFill>
        <p:spPr bwMode="auto">
          <a:xfrm>
            <a:off x="500034" y="4500570"/>
            <a:ext cx="7401958" cy="11906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422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28662" y="714356"/>
            <a:ext cx="7072362" cy="46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0"/>
            <a:r>
              <a:rPr lang="ru-RU" sz="16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Часть 1 статьи 34 №218-ФЗ</a:t>
            </a:r>
            <a:endParaRPr lang="ru-RU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6" descr="https://fs02.androidpit.info/a/bd/fb/fbreader-bdfb2a-w19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786185" cy="7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500034" y="1785926"/>
            <a:ext cx="80010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u="sng" dirty="0" smtClean="0">
                <a:solidFill>
                  <a:srgbClr val="7030A0"/>
                </a:solidFill>
              </a:rPr>
              <a:t>Органы государственной власти и органы местного самоуправления обязаны направлять в орган регистрации прав документы (содержащиеся в них сведения) для внесения сведений в ЕГРН в случае принятия ими решений (актов):</a:t>
            </a:r>
          </a:p>
          <a:p>
            <a:pPr algn="just">
              <a:defRPr/>
            </a:pPr>
            <a:r>
              <a:rPr lang="ru-RU" dirty="0" smtClean="0"/>
              <a:t>         1) об утверждении правил землепользования и застройки либо о внесении изменений в правила землепользования и застройки, если такими изменениями предусмотрено установление или изменение градостроительного регламента, установление или изменение границ территориальных зон;</a:t>
            </a:r>
          </a:p>
          <a:p>
            <a:pPr algn="just">
              <a:defRPr/>
            </a:pPr>
            <a:r>
              <a:rPr lang="ru-RU" dirty="0" smtClean="0"/>
              <a:t>        2) об установлении или изменении границ населенного пункта.</a:t>
            </a:r>
          </a:p>
          <a:p>
            <a:pPr algn="just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422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3619233" y="5233195"/>
            <a:ext cx="4913208" cy="1080000"/>
          </a:xfrm>
          <a:prstGeom prst="rect">
            <a:avLst/>
          </a:prstGeom>
          <a:solidFill>
            <a:srgbClr val="D9D4B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620003" y="4058940"/>
            <a:ext cx="4913208" cy="1080000"/>
          </a:xfrm>
          <a:prstGeom prst="rect">
            <a:avLst/>
          </a:prstGeom>
          <a:solidFill>
            <a:srgbClr val="BFEFE0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714744" y="1500174"/>
            <a:ext cx="4907098" cy="108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296" y="332656"/>
            <a:ext cx="40536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во внесении границ населенных пунктов</a:t>
            </a:r>
            <a:r>
              <a:rPr lang="en-US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территориальных зон</a:t>
            </a:r>
            <a:endParaRPr lang="ru-RU" sz="2000" b="1" dirty="0">
              <a:solidFill>
                <a:schemeClr val="accent1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980728" y="5665118"/>
            <a:ext cx="4572000" cy="6463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ru-RU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412" y="1934086"/>
            <a:ext cx="3151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НЕСООТВЕТСТВИЕ ДАННЫХ </a:t>
            </a:r>
            <a:r>
              <a:rPr lang="en-US" sz="16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PDF </a:t>
            </a:r>
            <a:r>
              <a:rPr lang="ru-RU" sz="16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документа и </a:t>
            </a:r>
            <a:r>
              <a:rPr lang="en-US" sz="16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XML</a:t>
            </a:r>
            <a:r>
              <a:rPr lang="ru-RU" sz="16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схемы </a:t>
            </a:r>
            <a:endParaRPr lang="ru-RU" sz="1600" dirty="0">
              <a:solidFill>
                <a:schemeClr val="bg1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413" y="3142202"/>
            <a:ext cx="374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ЗАЯВИТЕЛЬ - НЕУПОЛНОМОЧЕННОЕ ЛИЦО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9083" y="4057663"/>
            <a:ext cx="3151820" cy="108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8313" y="4436081"/>
            <a:ext cx="315258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НЕТ РЕШЕНИЯ ОМС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8596" y="5214950"/>
            <a:ext cx="3151820" cy="1080000"/>
          </a:xfrm>
          <a:prstGeom prst="rect">
            <a:avLst/>
          </a:prstGeom>
          <a:solidFill>
            <a:srgbClr val="9EE6D0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84" y="1785926"/>
            <a:ext cx="481412" cy="730150"/>
          </a:xfrm>
          <a:prstGeom prst="rect">
            <a:avLst/>
          </a:prstGeom>
        </p:spPr>
      </p:pic>
      <p:sp>
        <p:nvSpPr>
          <p:cNvPr id="34" name="Стрелка вправо 13"/>
          <p:cNvSpPr/>
          <p:nvPr/>
        </p:nvSpPr>
        <p:spPr>
          <a:xfrm>
            <a:off x="5000628" y="2000240"/>
            <a:ext cx="739980" cy="324000"/>
          </a:xfrm>
          <a:prstGeom prst="striped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13"/>
          <p:cNvSpPr/>
          <p:nvPr/>
        </p:nvSpPr>
        <p:spPr>
          <a:xfrm flipH="1">
            <a:off x="6500826" y="2000240"/>
            <a:ext cx="633297" cy="324000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3929058" y="1500174"/>
            <a:ext cx="89800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1000" dirty="0" smtClean="0">
                <a:solidFill>
                  <a:srgbClr val="0070C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ЗАЯВИТЕЛЬ</a:t>
            </a:r>
            <a:endParaRPr lang="ru-RU" sz="1000" dirty="0">
              <a:solidFill>
                <a:srgbClr val="0070C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967" y="4202836"/>
            <a:ext cx="589091" cy="80795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7891" y="4708874"/>
            <a:ext cx="1505455" cy="295717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3781582" y="4316809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ОМС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6" name="Стрелка вправо 13"/>
          <p:cNvSpPr/>
          <p:nvPr/>
        </p:nvSpPr>
        <p:spPr>
          <a:xfrm>
            <a:off x="5403814" y="4410535"/>
            <a:ext cx="1368152" cy="324000"/>
          </a:xfrm>
          <a:prstGeom prst="striped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5547830" y="4355573"/>
            <a:ext cx="888994" cy="4951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V="1">
            <a:off x="5599194" y="4309591"/>
            <a:ext cx="837630" cy="5411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5364858" y="4147013"/>
            <a:ext cx="1206531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900"/>
              </a:lnSpc>
            </a:pPr>
            <a:r>
              <a:rPr lang="ru-RU" sz="1100" dirty="0" smtClea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СВЕДЕНИЯ</a:t>
            </a:r>
            <a:endParaRPr lang="ru-RU" sz="1100" dirty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5796" y="4141002"/>
            <a:ext cx="666571" cy="93600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421" b="51176"/>
          <a:stretch/>
        </p:blipFill>
        <p:spPr>
          <a:xfrm>
            <a:off x="4000496" y="1643050"/>
            <a:ext cx="691268" cy="861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9520" y="1571612"/>
            <a:ext cx="665693" cy="936000"/>
          </a:xfrm>
          <a:prstGeom prst="rect">
            <a:avLst/>
          </a:prstGeom>
        </p:spPr>
      </p:pic>
      <p:cxnSp>
        <p:nvCxnSpPr>
          <p:cNvPr id="65" name="Прямая соединительная линия 64"/>
          <p:cNvCxnSpPr/>
          <p:nvPr/>
        </p:nvCxnSpPr>
        <p:spPr>
          <a:xfrm>
            <a:off x="3857620" y="1785926"/>
            <a:ext cx="904330" cy="6263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3929058" y="1857364"/>
            <a:ext cx="837630" cy="5411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7286644" y="1785926"/>
            <a:ext cx="904330" cy="6263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V="1">
            <a:off x="7358082" y="1785926"/>
            <a:ext cx="837630" cy="5411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619813" y="3294602"/>
            <a:ext cx="374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ЗАЯВИТЕЛЬ - НЕУПОЛНОМОЧЕННОЕ ЛИЦО 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772213" y="3447002"/>
            <a:ext cx="374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ЗАЯВИТЕЛЬ - НЕУПОЛНОМОЧЕННОЕ ЛИЦО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500034" y="1500174"/>
            <a:ext cx="3151820" cy="10715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ЗАЯВИТЕЛЬ - НЕУПОЛНОМОЧЕННОЕ ЛИЦО </a:t>
            </a:r>
            <a:endParaRPr lang="ru-RU" sz="1400" dirty="0">
              <a:solidFill>
                <a:schemeClr val="bg1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00034" y="2714620"/>
            <a:ext cx="3143272" cy="1080000"/>
          </a:xfrm>
          <a:prstGeom prst="rect">
            <a:avLst/>
          </a:prstGeom>
          <a:solidFill>
            <a:srgbClr val="4ED2A9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ДОКУМЕНТЫ  НЕ ПОДПИСАННЫ ИЦП или недействителен сертификат , подпись </a:t>
            </a:r>
            <a:endParaRPr lang="en-US" sz="1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714744" y="2714620"/>
            <a:ext cx="4929222" cy="1071570"/>
          </a:xfrm>
          <a:prstGeom prst="rect">
            <a:avLst/>
          </a:prstGeom>
          <a:solidFill>
            <a:srgbClr val="BFEFE0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7" name="Picture 2" descr="https://img2.freepng.ru/20181128/tsa/kisspng-christian-clip-art-vector-graphics-free-content-op-magunkrl-5bfed24eacc719.16971094154342663870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934" y="2786058"/>
            <a:ext cx="857196" cy="895294"/>
          </a:xfrm>
          <a:prstGeom prst="rect">
            <a:avLst/>
          </a:prstGeom>
          <a:noFill/>
        </p:spPr>
      </p:pic>
      <p:sp>
        <p:nvSpPr>
          <p:cNvPr id="48" name="Стрелка вправо 13"/>
          <p:cNvSpPr/>
          <p:nvPr/>
        </p:nvSpPr>
        <p:spPr>
          <a:xfrm>
            <a:off x="6072198" y="5572140"/>
            <a:ext cx="739980" cy="324000"/>
          </a:xfrm>
          <a:prstGeom prst="striped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Picture 6" descr="https://pravo-leed.ru/images/image%D1%84%D1%84%D1%84%D1%84%D1%84%D1%84%D1%84%D1%84%D1%84%D1%84%D1%84%D1%84%D1%84%D1%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2786058"/>
            <a:ext cx="1270005" cy="952504"/>
          </a:xfrm>
          <a:prstGeom prst="rect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571472" y="5286388"/>
            <a:ext cx="2906812" cy="763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НЕТ </a:t>
            </a:r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ПОДПИСИ и ПЕЧАТИ</a:t>
            </a:r>
            <a:b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 РЕШЕНИИ  и (или) ЗАЯВЛЕНИИ </a:t>
            </a:r>
            <a:endParaRPr lang="ru-RU" sz="1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5357826"/>
            <a:ext cx="563288" cy="792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5357826"/>
            <a:ext cx="563282" cy="792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6644" y="5429264"/>
            <a:ext cx="767137" cy="687902"/>
          </a:xfrm>
          <a:prstGeom prst="rect">
            <a:avLst/>
          </a:prstGeom>
        </p:spPr>
      </p:pic>
      <p:sp>
        <p:nvSpPr>
          <p:cNvPr id="51" name="Стрелка вправо 13"/>
          <p:cNvSpPr/>
          <p:nvPr/>
        </p:nvSpPr>
        <p:spPr>
          <a:xfrm>
            <a:off x="5572132" y="3071810"/>
            <a:ext cx="739980" cy="324000"/>
          </a:xfrm>
          <a:prstGeom prst="striped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44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/>
        </p:nvSpPr>
        <p:spPr>
          <a:xfrm>
            <a:off x="3619233" y="5429263"/>
            <a:ext cx="4913208" cy="883931"/>
          </a:xfrm>
          <a:prstGeom prst="rect">
            <a:avLst/>
          </a:prstGeom>
          <a:solidFill>
            <a:srgbClr val="D9D4B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620003" y="4058940"/>
            <a:ext cx="4913208" cy="1227448"/>
          </a:xfrm>
          <a:prstGeom prst="rect">
            <a:avLst/>
          </a:prstGeom>
          <a:solidFill>
            <a:srgbClr val="BFEFE0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625211" y="2878735"/>
            <a:ext cx="4907098" cy="9074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624441" y="1682556"/>
            <a:ext cx="4907098" cy="108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296" y="332656"/>
            <a:ext cx="40536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во внесении границ населенных пунктов</a:t>
            </a:r>
            <a:r>
              <a:rPr lang="en-US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территориальных зон</a:t>
            </a:r>
            <a:endParaRPr lang="ru-RU" sz="2000" b="1" dirty="0">
              <a:solidFill>
                <a:schemeClr val="accent1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980728" y="5665118"/>
            <a:ext cx="4572000" cy="6463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ru-RU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413" y="1686473"/>
            <a:ext cx="3151820" cy="10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endParaRPr lang="ru-RU" sz="1400" dirty="0" smtClean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Приложено не последнее РЕШЕНИЕ</a:t>
            </a:r>
            <a:b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ru-RU" sz="1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033" y="2857496"/>
            <a:ext cx="3119969" cy="92869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Bef>
                <a:spcPts val="1200"/>
              </a:spcBef>
            </a:pPr>
            <a:endParaRPr lang="ru-RU" sz="1400" dirty="0" smtClean="0">
              <a:solidFill>
                <a:schemeClr val="bg1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НЕСООТВЕТСТВИЕ ДАННЫХ </a:t>
            </a:r>
            <a:r>
              <a:rPr lang="en-US" sz="1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PDF </a:t>
            </a:r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документа и </a:t>
            </a:r>
            <a:r>
              <a:rPr lang="en-US" sz="1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XML</a:t>
            </a:r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 схемы </a:t>
            </a:r>
            <a:endParaRPr lang="ru-RU" sz="1400" dirty="0">
              <a:solidFill>
                <a:schemeClr val="bg1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9082" y="3929066"/>
            <a:ext cx="3174223" cy="1357322"/>
          </a:xfrm>
          <a:prstGeom prst="rect">
            <a:avLst/>
          </a:prstGeom>
          <a:solidFill>
            <a:srgbClr val="4ED2A9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Виды разрешенного использования т/</a:t>
            </a:r>
            <a:r>
              <a:rPr lang="ru-RU" sz="1400" dirty="0" err="1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з</a:t>
            </a:r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не соответствуют  видам разрешенного использования содержащихся в действующих  ПЗЗ</a:t>
            </a:r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8596" y="5357826"/>
            <a:ext cx="3151820" cy="93712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1472" y="5357826"/>
            <a:ext cx="2936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ПЕРЕСЕЧЕНИЕ ГРАНИЦ</a:t>
            </a:r>
            <a:endParaRPr lang="ru-RU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2000" y="3071810"/>
            <a:ext cx="130356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sz="1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Описание</a:t>
            </a:r>
          </a:p>
          <a:p>
            <a:pPr>
              <a:lnSpc>
                <a:spcPts val="1100"/>
              </a:lnSpc>
            </a:pPr>
            <a:r>
              <a:rPr lang="ru-RU" sz="1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местоположение </a:t>
            </a:r>
          </a:p>
          <a:p>
            <a:pPr>
              <a:lnSpc>
                <a:spcPts val="1100"/>
              </a:lnSpc>
            </a:pPr>
            <a:r>
              <a:rPr lang="ru-RU" sz="1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границы</a:t>
            </a:r>
            <a:endParaRPr lang="ru-RU" sz="1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Двойная стрелка влево/вправо 2"/>
          <p:cNvSpPr/>
          <p:nvPr/>
        </p:nvSpPr>
        <p:spPr>
          <a:xfrm>
            <a:off x="5929322" y="3071810"/>
            <a:ext cx="1264864" cy="324000"/>
          </a:xfrm>
          <a:prstGeom prst="left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643570" y="2857496"/>
            <a:ext cx="1795622" cy="220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100" dirty="0" smtClea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НЕСООТВЕТСТВИЕ</a:t>
            </a:r>
            <a:endParaRPr lang="ru-RU" sz="1100" dirty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715008" y="3357562"/>
            <a:ext cx="155544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200" dirty="0" smtClea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адрес,</a:t>
            </a:r>
          </a:p>
          <a:p>
            <a:pPr algn="ctr">
              <a:lnSpc>
                <a:spcPts val="1000"/>
              </a:lnSpc>
            </a:pPr>
            <a:r>
              <a:rPr lang="ru-RU" sz="1200" dirty="0" smtClea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Координаты,</a:t>
            </a:r>
          </a:p>
          <a:p>
            <a:pPr algn="ctr">
              <a:lnSpc>
                <a:spcPts val="1000"/>
              </a:lnSpc>
            </a:pPr>
            <a:r>
              <a:rPr lang="ru-RU" sz="1200" dirty="0" smtClea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план</a:t>
            </a:r>
            <a:endParaRPr lang="ru-RU" sz="1200" dirty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286248" y="5429264"/>
            <a:ext cx="1370493" cy="8524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5500694" y="5572140"/>
            <a:ext cx="753674" cy="5407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3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226" name="Picture 2" descr="https://img2.freepng.ru/20181128/tsa/kisspng-christian-clip-art-vector-graphics-free-content-op-magunkrl-5bfed24eacc719.1697109415434266387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857496"/>
            <a:ext cx="857196" cy="895294"/>
          </a:xfrm>
          <a:prstGeom prst="rect">
            <a:avLst/>
          </a:prstGeom>
          <a:noFill/>
        </p:spPr>
      </p:pic>
      <p:pic>
        <p:nvPicPr>
          <p:cNvPr id="52229" name="Picture 5" descr="861-8613067_freeuse-download-xml-icon-free-download-png-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2928934"/>
            <a:ext cx="79533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2" descr="https://im0-tub-ru.yandex.net/i?id=e0b91c545840cf18e94a5c2f82ac3274-l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4214818"/>
            <a:ext cx="1143008" cy="824063"/>
          </a:xfrm>
          <a:prstGeom prst="rect">
            <a:avLst/>
          </a:prstGeom>
          <a:noFill/>
        </p:spPr>
      </p:pic>
      <p:pic>
        <p:nvPicPr>
          <p:cNvPr id="68" name="Picture 5" descr="861-8613067_freeuse-download-xml-icon-free-download-png-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4214818"/>
            <a:ext cx="79533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Двойная стрелка влево/вправо 68"/>
          <p:cNvSpPr/>
          <p:nvPr/>
        </p:nvSpPr>
        <p:spPr>
          <a:xfrm>
            <a:off x="5357818" y="4572008"/>
            <a:ext cx="1264864" cy="324000"/>
          </a:xfrm>
          <a:prstGeom prst="left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5072066" y="4143380"/>
            <a:ext cx="1795622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000"/>
              </a:lnSpc>
            </a:pPr>
            <a:r>
              <a:rPr lang="ru-RU" sz="1100" dirty="0" smtClean="0">
                <a:solidFill>
                  <a:schemeClr val="accent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НЕСООТВЕТСТВИЕ видов</a:t>
            </a:r>
            <a:endParaRPr lang="ru-RU" sz="1100" dirty="0">
              <a:solidFill>
                <a:schemeClr val="accent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7143768" y="4500570"/>
            <a:ext cx="785818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ru-RU" sz="105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                     </a:t>
            </a:r>
            <a:r>
              <a:rPr lang="ru-RU" sz="12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ПЗЗ</a:t>
            </a:r>
            <a:endParaRPr lang="ru-RU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72" y="1857364"/>
            <a:ext cx="563288" cy="792000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0958" y="1857364"/>
            <a:ext cx="563288" cy="792000"/>
          </a:xfrm>
          <a:prstGeom prst="rect">
            <a:avLst/>
          </a:prstGeom>
        </p:spPr>
      </p:pic>
      <p:sp>
        <p:nvSpPr>
          <p:cNvPr id="83" name="Прямоугольник 82"/>
          <p:cNvSpPr/>
          <p:nvPr/>
        </p:nvSpPr>
        <p:spPr>
          <a:xfrm>
            <a:off x="6357950" y="2071678"/>
            <a:ext cx="130356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sz="10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Последнее РЕШЕНИЕ</a:t>
            </a:r>
            <a:endParaRPr lang="ru-RU" sz="10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4" name="Стрелка вправо 13"/>
          <p:cNvSpPr/>
          <p:nvPr/>
        </p:nvSpPr>
        <p:spPr>
          <a:xfrm>
            <a:off x="5286380" y="2071678"/>
            <a:ext cx="739980" cy="324000"/>
          </a:xfrm>
          <a:prstGeom prst="striped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44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/>
          <p:cNvSpPr/>
          <p:nvPr/>
        </p:nvSpPr>
        <p:spPr>
          <a:xfrm>
            <a:off x="3625211" y="2878735"/>
            <a:ext cx="4907098" cy="1264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624441" y="1682556"/>
            <a:ext cx="4907098" cy="108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1400" dirty="0" smtClean="0">
              <a:solidFill>
                <a:schemeClr val="accent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4296" y="332656"/>
            <a:ext cx="40536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spcBef>
                <a:spcPts val="600"/>
              </a:spcBef>
            </a:pPr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Отказ во внесении границ населенных пунктов</a:t>
            </a:r>
            <a:r>
              <a:rPr lang="en-US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1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территориальных зон</a:t>
            </a:r>
            <a:endParaRPr lang="ru-RU" sz="2000" b="1" dirty="0">
              <a:solidFill>
                <a:schemeClr val="accent1"/>
              </a:solidFill>
              <a:latin typeface="Segoe UI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980728" y="5665118"/>
            <a:ext cx="4572000" cy="64633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ru-RU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413" y="1686473"/>
            <a:ext cx="3151820" cy="1080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endParaRPr lang="ru-RU" sz="1400" dirty="0" smtClean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Отсутствует картографическая основа на плане границ</a:t>
            </a:r>
            <a:b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ru-RU" sz="1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034" y="2857496"/>
            <a:ext cx="3119969" cy="1285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Bef>
                <a:spcPts val="1200"/>
              </a:spcBef>
            </a:pPr>
            <a:endParaRPr lang="ru-RU" sz="1400" dirty="0" smtClean="0">
              <a:solidFill>
                <a:schemeClr val="bg1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ru-RU" sz="1400" dirty="0" smtClean="0">
                <a:solidFill>
                  <a:schemeClr val="bg1"/>
                </a:solidFill>
                <a:latin typeface="Segoe UI Semibold" panose="020B0702040204020203" pitchFamily="34" charset="0"/>
                <a:ea typeface="Calibri" panose="020F0502020204030204" pitchFamily="34" charset="0"/>
                <a:cs typeface="Segoe UI Semibold" panose="020B0702040204020203" pitchFamily="34" charset="0"/>
              </a:rPr>
              <a:t>Нечитаемые точки на плане границ</a:t>
            </a:r>
            <a:endParaRPr lang="ru-RU" sz="1400" dirty="0">
              <a:solidFill>
                <a:schemeClr val="bg1"/>
              </a:solidFill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1472" y="5357826"/>
            <a:ext cx="2936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ПЕРЕСЕЧЕНИЕ ГРАНИЦ</a:t>
            </a:r>
            <a:endParaRPr lang="ru-RU" sz="24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4" name="Стрелка вправо 13"/>
          <p:cNvSpPr/>
          <p:nvPr/>
        </p:nvSpPr>
        <p:spPr>
          <a:xfrm>
            <a:off x="5286380" y="2071678"/>
            <a:ext cx="739980" cy="324000"/>
          </a:xfrm>
          <a:prstGeom prst="striped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2"/>
          <p:cNvPicPr>
            <a:picLocks noChangeAspect="1" noChangeArrowheads="1"/>
          </p:cNvPicPr>
          <p:nvPr/>
        </p:nvPicPr>
        <p:blipFill>
          <a:blip r:embed="rId2" cstate="print"/>
          <a:srcRect l="37834" t="20084" r="28796" b="9731"/>
          <a:stretch>
            <a:fillRect/>
          </a:stretch>
        </p:blipFill>
        <p:spPr bwMode="auto">
          <a:xfrm>
            <a:off x="6786578" y="1714488"/>
            <a:ext cx="1020752" cy="1020421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 l="15384" t="28979" r="68738" b="25482"/>
          <a:stretch>
            <a:fillRect/>
          </a:stretch>
        </p:blipFill>
        <p:spPr bwMode="auto">
          <a:xfrm>
            <a:off x="3786182" y="1785926"/>
            <a:ext cx="1143008" cy="92601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Рисунок 1"/>
          <p:cNvPicPr>
            <a:picLocks noChangeAspect="1" noChangeArrowheads="1"/>
          </p:cNvPicPr>
          <p:nvPr/>
        </p:nvPicPr>
        <p:blipFill>
          <a:blip r:embed="rId4" cstate="print"/>
          <a:srcRect l="13776" t="19876" r="10210" b="10767"/>
          <a:stretch>
            <a:fillRect/>
          </a:stretch>
        </p:blipFill>
        <p:spPr bwMode="auto">
          <a:xfrm>
            <a:off x="3857620" y="3000372"/>
            <a:ext cx="1317604" cy="1019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Стрелка вправо 13"/>
          <p:cNvSpPr/>
          <p:nvPr/>
        </p:nvSpPr>
        <p:spPr>
          <a:xfrm>
            <a:off x="5572132" y="3357562"/>
            <a:ext cx="739980" cy="324000"/>
          </a:xfrm>
          <a:prstGeom prst="stripedRightArrow">
            <a:avLst/>
          </a:prstGeom>
          <a:solidFill>
            <a:srgbClr val="FF3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1"/>
          <p:cNvPicPr>
            <a:picLocks noChangeAspect="1" noChangeArrowheads="1"/>
          </p:cNvPicPr>
          <p:nvPr/>
        </p:nvPicPr>
        <p:blipFill>
          <a:blip r:embed="rId5"/>
          <a:srcRect l="27095" t="25880" r="17595" b="26086"/>
          <a:stretch>
            <a:fillRect/>
          </a:stretch>
        </p:blipFill>
        <p:spPr bwMode="auto">
          <a:xfrm>
            <a:off x="6572264" y="2857497"/>
            <a:ext cx="200026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0443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11174</TotalTime>
  <Words>819</Words>
  <Application>Microsoft Office PowerPoint</Application>
  <PresentationFormat>Экран (4:3)</PresentationFormat>
  <Paragraphs>93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Эркер</vt:lpstr>
      <vt:lpstr>Подготовка документов для внесения в Единый государственный реестр недвижимости сведений о границах населенных пунктов и территориальных зон</vt:lpstr>
      <vt:lpstr>      ПЛАН ВЕБИНАРА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Документы – основания составления ТП на газопровод</dc:title>
  <dc:creator>Журавлёва Валентина Александровна</dc:creator>
  <cp:lastModifiedBy>kozlovayuv</cp:lastModifiedBy>
  <cp:revision>486</cp:revision>
  <cp:lastPrinted>2019-04-09T07:32:35Z</cp:lastPrinted>
  <dcterms:created xsi:type="dcterms:W3CDTF">2018-07-10T10:33:17Z</dcterms:created>
  <dcterms:modified xsi:type="dcterms:W3CDTF">2021-03-19T07:30:54Z</dcterms:modified>
</cp:coreProperties>
</file>